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72" r:id="rId7"/>
    <p:sldId id="260" r:id="rId8"/>
    <p:sldId id="261" r:id="rId9"/>
    <p:sldId id="262" r:id="rId10"/>
    <p:sldId id="263" r:id="rId11"/>
    <p:sldId id="269" r:id="rId12"/>
    <p:sldId id="264" r:id="rId13"/>
    <p:sldId id="265" r:id="rId14"/>
    <p:sldId id="266" r:id="rId15"/>
    <p:sldId id="267" r:id="rId16"/>
    <p:sldId id="273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12662-42FD-455B-BB7D-1102FBCA0DF0}" type="datetimeFigureOut">
              <a:rPr lang="es-ES" smtClean="0"/>
              <a:pPr/>
              <a:t>12/10/2021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DCF0F-AC6C-474E-B078-007B5C1BFA3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"/>
            <a:ext cx="63983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57224" y="3357562"/>
            <a:ext cx="3171820" cy="1470025"/>
          </a:xfrm>
        </p:spPr>
        <p:txBody>
          <a:bodyPr/>
          <a:lstStyle/>
          <a:p>
            <a:r>
              <a:rPr lang="es-ES" dirty="0" smtClean="0"/>
              <a:t>R.I.A.S.A</a:t>
            </a:r>
            <a:endParaRPr lang="es-E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142852"/>
            <a:ext cx="1713064" cy="1138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/>
    </mc:Choice>
    <mc:Fallback xmlns="">
      <p:transition spd="slow" advTm="11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Que es la RIASA?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57686" y="1600200"/>
            <a:ext cx="4643470" cy="4525963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Es una reunión de estructuras Ibero-americanas con el fin de intercambiar experiencias de servicio, destacando nuestras necesidades, inquietudes y proyectos, conocernos mejor y ayudarnos </a:t>
            </a:r>
            <a:r>
              <a:rPr lang="es-ES" dirty="0"/>
              <a:t>m</a:t>
            </a:r>
            <a:r>
              <a:rPr lang="es-ES" dirty="0" smtClean="0"/>
              <a:t>utuamente a crecer.</a:t>
            </a:r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00240"/>
            <a:ext cx="380047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00"/>
    </mc:Choice>
    <mc:Fallback xmlns="">
      <p:transition spd="slow" advTm="19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s-UY" dirty="0" smtClean="0"/>
              <a:t>¿Cómo surgió?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3136"/>
          </a:xfrm>
        </p:spPr>
        <p:txBody>
          <a:bodyPr>
            <a:normAutofit fontScale="70000" lnSpcReduction="20000"/>
          </a:bodyPr>
          <a:lstStyle/>
          <a:p>
            <a:r>
              <a:rPr lang="es-UY" dirty="0"/>
              <a:t>En 1997 en ocasión de la reunión </a:t>
            </a:r>
            <a:r>
              <a:rPr lang="es-UY" dirty="0" err="1"/>
              <a:t>Risga</a:t>
            </a:r>
            <a:r>
              <a:rPr lang="es-UY" dirty="0"/>
              <a:t>, </a:t>
            </a:r>
            <a:r>
              <a:rPr lang="es-UY" dirty="0" smtClean="0"/>
              <a:t>los representantes </a:t>
            </a:r>
            <a:r>
              <a:rPr lang="es-UY" dirty="0"/>
              <a:t>de Brasil y Argentina se enteraron de que en Europa, ya se realizaban este tipo de reuniones zonales. </a:t>
            </a:r>
            <a:endParaRPr lang="es-UY" dirty="0" smtClean="0"/>
          </a:p>
          <a:p>
            <a:r>
              <a:rPr lang="es-UY" dirty="0" smtClean="0"/>
              <a:t>Fue </a:t>
            </a:r>
            <a:r>
              <a:rPr lang="es-UY" dirty="0"/>
              <a:t>entonces que en ese mismo año con motivo de la Conferencia de Servicio de Argentina volvieron a conversar sobre el tema. </a:t>
            </a:r>
            <a:endParaRPr lang="es-UY" dirty="0" smtClean="0"/>
          </a:p>
          <a:p>
            <a:r>
              <a:rPr lang="es-UY" dirty="0" smtClean="0"/>
              <a:t>El </a:t>
            </a:r>
            <a:r>
              <a:rPr lang="es-UY" dirty="0"/>
              <a:t>resultado fue que Brasil y Argentina decidieron tomar la iniciativa de organizar una reunión para intercambiar experiencias de servicio entre países de lengua española y portuguesa (de ahí el nombre Iberoamericana). </a:t>
            </a:r>
            <a:endParaRPr lang="es-UY" dirty="0" smtClean="0"/>
          </a:p>
          <a:p>
            <a:r>
              <a:rPr lang="es-UY" dirty="0" smtClean="0"/>
              <a:t>Después </a:t>
            </a:r>
            <a:r>
              <a:rPr lang="es-UY" dirty="0"/>
              <a:t>se consultó a las respectivas Juntas de Custodios solicitando la aprobación para continuar adelante, lo que fue aprobado por unanimidad. </a:t>
            </a:r>
            <a:endParaRPr lang="es-UY" dirty="0" smtClean="0"/>
          </a:p>
          <a:p>
            <a:r>
              <a:rPr lang="es-UY" dirty="0" smtClean="0"/>
              <a:t>Argentina </a:t>
            </a:r>
            <a:r>
              <a:rPr lang="es-UY" dirty="0"/>
              <a:t>envió circulares a la OSM y a todas las estructuras iberoamericanas registradas en la OSM. </a:t>
            </a:r>
            <a:endParaRPr lang="es-UY" dirty="0" smtClean="0"/>
          </a:p>
          <a:p>
            <a:r>
              <a:rPr lang="es-UY" dirty="0" smtClean="0"/>
              <a:t>Así </a:t>
            </a:r>
            <a:r>
              <a:rPr lang="es-UY" dirty="0"/>
              <a:t>comenzó esta historia que nos une hoy en Perú en esta 10ª  reunión </a:t>
            </a:r>
            <a:r>
              <a:rPr lang="es-UY" dirty="0" err="1"/>
              <a:t>Riasa</a:t>
            </a:r>
            <a:r>
              <a:rPr lang="es-UY" dirty="0"/>
              <a:t>.  </a:t>
            </a:r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37013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Quienes participan?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86122"/>
          </a:xfrm>
        </p:spPr>
        <p:txBody>
          <a:bodyPr/>
          <a:lstStyle/>
          <a:p>
            <a:r>
              <a:rPr lang="es-ES" dirty="0" smtClean="0"/>
              <a:t>Todos los países de lengua española y portuguesa que no conforman la estructura de la OSM y no sean miembros votantes de la Conferencia de Servicios Mundiales </a:t>
            </a:r>
            <a:endParaRPr lang="es-ES" dirty="0"/>
          </a:p>
        </p:txBody>
      </p:sp>
      <p:pic>
        <p:nvPicPr>
          <p:cNvPr id="9218" name="Picture 2" descr="Gente Manos Juntas Unidad Equipo De Cooperación Concept Fotos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857628"/>
            <a:ext cx="4894240" cy="24471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00"/>
    </mc:Choice>
    <mc:Fallback xmlns="">
      <p:transition spd="slow" advTm="18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1ª RIASA</a:t>
            </a:r>
            <a:br>
              <a:rPr lang="es-ES" dirty="0" smtClean="0"/>
            </a:br>
            <a:r>
              <a:rPr lang="es-ES" dirty="0" smtClean="0"/>
              <a:t>Argentina 1999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57620" y="1600200"/>
            <a:ext cx="5072098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Se realizó bajo el lema </a:t>
            </a:r>
            <a:r>
              <a:rPr lang="es-ES" b="1" dirty="0" smtClean="0"/>
              <a:t>Unión de   estructuras: Fortalecimiento de AL-ANON. </a:t>
            </a:r>
          </a:p>
          <a:p>
            <a:r>
              <a:rPr lang="es-ES" dirty="0" smtClean="0"/>
              <a:t>Participaron delegados de Argentina, Brasil, Colombia, Costa Rica, España, México, Perú, Uruguay y Venezuela.</a:t>
            </a:r>
          </a:p>
          <a:p>
            <a:pPr>
              <a:buNone/>
            </a:pPr>
            <a:endParaRPr lang="es-ES" dirty="0"/>
          </a:p>
          <a:p>
            <a:pPr>
              <a:buNone/>
            </a:pPr>
            <a:r>
              <a:rPr lang="es-ES" dirty="0" smtClean="0"/>
              <a:t>	Allí se elaboraron las primeras guías, para la realización de estas reuniones.</a:t>
            </a:r>
          </a:p>
          <a:p>
            <a:pPr>
              <a:buNone/>
            </a:pP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00174"/>
            <a:ext cx="3659310" cy="4357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00"/>
    </mc:Choice>
    <mc:Fallback xmlns="">
      <p:transition spd="slow" advTm="3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Mociones presentadas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UY" sz="2000" dirty="0" smtClean="0"/>
              <a:t>Se votaron 9 mociones, 8 por unanimidad y 1 por mayoría.</a:t>
            </a:r>
          </a:p>
          <a:p>
            <a:r>
              <a:rPr lang="es-UY" sz="2000" dirty="0" smtClean="0"/>
              <a:t>Esta última fue respecto a la sede de la próxima </a:t>
            </a:r>
            <a:r>
              <a:rPr lang="es-UY" sz="2000" dirty="0" err="1" smtClean="0"/>
              <a:t>Riasa</a:t>
            </a:r>
            <a:r>
              <a:rPr lang="es-UY" sz="2000" dirty="0" smtClean="0"/>
              <a:t>. Fue a favor de México , pero finalmente se realizó en la segunda opción: Colombia</a:t>
            </a:r>
          </a:p>
          <a:p>
            <a:r>
              <a:rPr lang="es-UY" sz="2000" dirty="0" smtClean="0"/>
              <a:t>Entre las otras mociones se destacan a) « Los miembros de </a:t>
            </a:r>
            <a:r>
              <a:rPr lang="es-UY" sz="2000" dirty="0" err="1" smtClean="0"/>
              <a:t>Riasa</a:t>
            </a:r>
            <a:r>
              <a:rPr lang="es-UY" sz="2000" dirty="0" smtClean="0"/>
              <a:t> solicitan mejorar la comunicación de la OSM con las </a:t>
            </a:r>
            <a:r>
              <a:rPr lang="es-UY" sz="2000" dirty="0" err="1" smtClean="0"/>
              <a:t>OSGs</a:t>
            </a:r>
            <a:r>
              <a:rPr lang="es-UY" sz="2000" dirty="0" smtClean="0"/>
              <a:t>.  b) «La </a:t>
            </a:r>
            <a:r>
              <a:rPr lang="es-UY" sz="2000" dirty="0" err="1" smtClean="0"/>
              <a:t>Riasa</a:t>
            </a:r>
            <a:r>
              <a:rPr lang="es-UY" sz="2000" dirty="0" smtClean="0"/>
              <a:t> considera de vital importancia el apadrinamiento a los países de toda América que no participaron en esta primera reunión. El cual será de la siguiente manera</a:t>
            </a:r>
            <a:r>
              <a:rPr lang="es-UY" sz="2400" dirty="0" smtClean="0"/>
              <a:t>:</a:t>
            </a:r>
          </a:p>
          <a:p>
            <a:r>
              <a:rPr lang="es-UY" sz="2000" dirty="0" smtClean="0"/>
              <a:t>México y Venezuela          a        Cuba, Panamá y R. Dominicana  </a:t>
            </a:r>
          </a:p>
          <a:p>
            <a:r>
              <a:rPr lang="es-UY" sz="2000" dirty="0" smtClean="0"/>
              <a:t>Costa Rica                           a        Nicaragua, Guatemala, El salvador</a:t>
            </a:r>
          </a:p>
          <a:p>
            <a:r>
              <a:rPr lang="es-UY" sz="2000" dirty="0" smtClean="0"/>
              <a:t>Colombia, Perú                  a         Ecuador</a:t>
            </a:r>
          </a:p>
          <a:p>
            <a:r>
              <a:rPr lang="es-UY" sz="2000" dirty="0" smtClean="0"/>
              <a:t>Argentina y Uruguay         a        Perú, Chile, Bolivia, Paraguay</a:t>
            </a:r>
          </a:p>
          <a:p>
            <a:r>
              <a:rPr lang="es-UY" sz="2000" dirty="0" smtClean="0"/>
              <a:t>Brasil y España                   a        Portugal</a:t>
            </a:r>
            <a:endParaRPr lang="es-UY" sz="2000" dirty="0"/>
          </a:p>
        </p:txBody>
      </p:sp>
    </p:spTree>
    <p:extLst>
      <p:ext uri="{BB962C8B-B14F-4D97-AF65-F5344CB8AC3E}">
        <p14:creationId xmlns:p14="http://schemas.microsoft.com/office/powerpoint/2010/main" val="318546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000"/>
    </mc:Choice>
    <mc:Fallback xmlns="">
      <p:transition spd="slow" advTm="76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627784" y="188640"/>
            <a:ext cx="2880320" cy="1008112"/>
          </a:xfrm>
        </p:spPr>
        <p:txBody>
          <a:bodyPr>
            <a:normAutofit/>
          </a:bodyPr>
          <a:lstStyle/>
          <a:p>
            <a:r>
              <a:rPr lang="es-UY" sz="3600" dirty="0" smtClean="0"/>
              <a:t>2 ª</a:t>
            </a:r>
            <a:r>
              <a:rPr lang="es-UY" dirty="0" smtClean="0"/>
              <a:t> </a:t>
            </a:r>
            <a:r>
              <a:rPr lang="es-UY" sz="3600" dirty="0" smtClean="0"/>
              <a:t>RIASA</a:t>
            </a:r>
            <a:r>
              <a:rPr lang="es-UY" dirty="0" smtClean="0"/>
              <a:t/>
            </a:r>
            <a:br>
              <a:rPr lang="es-UY" dirty="0" smtClean="0"/>
            </a:br>
            <a:r>
              <a:rPr lang="es-UY" dirty="0" smtClean="0"/>
              <a:t>Colombia 2001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96164" y="1340768"/>
            <a:ext cx="4590636" cy="4785395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En el año 2001, Colombia fue el anfitrión de la segunda RIASA.</a:t>
            </a:r>
          </a:p>
          <a:p>
            <a:r>
              <a:rPr lang="es-ES" dirty="0" smtClean="0"/>
              <a:t>Participaron: Argentina, Brasil, Colombia, Costa Rica, Ecuador, Uruguay y Venezuela</a:t>
            </a:r>
          </a:p>
          <a:p>
            <a:r>
              <a:rPr lang="es-ES" dirty="0" smtClean="0"/>
              <a:t>Bajo el lema:</a:t>
            </a:r>
          </a:p>
          <a:p>
            <a:pPr>
              <a:buNone/>
            </a:pPr>
            <a:r>
              <a:rPr lang="es-ES" b="1" dirty="0" smtClean="0"/>
              <a:t>  La participación es la clave de la armonía </a:t>
            </a:r>
            <a:endParaRPr lang="es-ES" b="1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3916652" cy="4624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dirty="0" smtClean="0"/>
              <a:t>3ª RIASA</a:t>
            </a:r>
            <a:br>
              <a:rPr lang="es-UY" dirty="0" smtClean="0"/>
            </a:br>
            <a:r>
              <a:rPr lang="es-UY" dirty="0" smtClean="0"/>
              <a:t>Brasil 2004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 Participan: Argentina, Brasil, Costa Rica, España, México, Perú y Uruguay.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</a:t>
            </a:r>
            <a:r>
              <a:rPr lang="es-ES" dirty="0"/>
              <a:t>L</a:t>
            </a:r>
            <a:r>
              <a:rPr lang="es-ES" dirty="0" smtClean="0"/>
              <a:t>ema: </a:t>
            </a:r>
          </a:p>
          <a:p>
            <a:pPr>
              <a:buNone/>
            </a:pPr>
            <a:r>
              <a:rPr lang="es-ES" b="1" dirty="0" smtClean="0"/>
              <a:t>La diversidad de voces fortalece la unidad</a:t>
            </a:r>
            <a:endParaRPr lang="es-ES" b="1" dirty="0"/>
          </a:p>
        </p:txBody>
      </p:sp>
      <p:sp>
        <p:nvSpPr>
          <p:cNvPr id="2" name="1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s-UY" sz="2400" dirty="0" smtClean="0"/>
              <a:t>Si bien tendría que haberse realizado en el 2003, se decidió convocar para el mismo año que la RISGA, ya que esta última se reuniría en Brasil.</a:t>
            </a:r>
          </a:p>
          <a:p>
            <a:r>
              <a:rPr lang="es-UY" sz="2400" dirty="0" smtClean="0"/>
              <a:t>Participaron: Argentina, Brasil, Costa Rica, España, México, Perú,  y Uruguay.</a:t>
            </a:r>
          </a:p>
          <a:p>
            <a:endParaRPr lang="es-UY" sz="2400" dirty="0" smtClean="0"/>
          </a:p>
          <a:p>
            <a:r>
              <a:rPr lang="es-UY" dirty="0" smtClean="0"/>
              <a:t>Lema: La Diversidad de Voces Fortalece la Unidad</a:t>
            </a:r>
            <a:endParaRPr lang="es-UY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56792"/>
            <a:ext cx="385765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00"/>
    </mc:Choice>
    <mc:Fallback xmlns="">
      <p:transition spd="slow" advTm="22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4ª RIASA</a:t>
            </a:r>
            <a:br>
              <a:rPr lang="es-ES" dirty="0" smtClean="0"/>
            </a:br>
            <a:r>
              <a:rPr lang="es-ES" dirty="0" smtClean="0"/>
              <a:t>Argentina 2007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0" y="1600200"/>
            <a:ext cx="41148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Países: Argentina, Brasil, España, Ecuador, Perú y Uruguay</a:t>
            </a:r>
          </a:p>
          <a:p>
            <a:r>
              <a:rPr lang="es-ES" dirty="0" smtClean="0"/>
              <a:t>El lema de esta reunión fue: </a:t>
            </a:r>
            <a:r>
              <a:rPr lang="es-ES" b="1" dirty="0" smtClean="0"/>
              <a:t>Manteniendo viva una esperanza </a:t>
            </a:r>
            <a:endParaRPr lang="es-ES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443" y="1448618"/>
            <a:ext cx="3786214" cy="540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00"/>
    </mc:Choice>
    <mc:Fallback xmlns="">
      <p:transition spd="slow" advTm="2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dirty="0" smtClean="0"/>
              <a:t>5ª RIASA</a:t>
            </a:r>
            <a:br>
              <a:rPr lang="es-UY" dirty="0" smtClean="0"/>
            </a:br>
            <a:r>
              <a:rPr lang="es-UY" dirty="0" smtClean="0"/>
              <a:t>Argentina 2009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49220" y="1600200"/>
            <a:ext cx="46375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Países: Argentina, Bolivia, Brasil, Paraguay, Perú y Uruguay </a:t>
            </a:r>
          </a:p>
          <a:p>
            <a:r>
              <a:rPr lang="es-ES" dirty="0" smtClean="0"/>
              <a:t>Lema: </a:t>
            </a:r>
          </a:p>
          <a:p>
            <a:pPr marL="0" indent="0">
              <a:buNone/>
            </a:pPr>
            <a:r>
              <a:rPr lang="es-ES" b="1" dirty="0"/>
              <a:t> </a:t>
            </a:r>
            <a:r>
              <a:rPr lang="es-ES" b="1" dirty="0" smtClean="0"/>
              <a:t>   Cuan importante es</a:t>
            </a:r>
            <a:endParaRPr lang="es-ES" b="1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</p:txBody>
      </p:sp>
      <p:sp>
        <p:nvSpPr>
          <p:cNvPr id="8194" name="AutoShape 2" descr="blob:https://web.whatsapp.com/aacd6587-198e-4d83-be1b-4dc55926d76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719" y="1484784"/>
            <a:ext cx="3688501" cy="525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00"/>
    </mc:Choice>
    <mc:Fallback xmlns="">
      <p:transition spd="slow" advTm="24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es-UY" dirty="0" smtClean="0"/>
              <a:t>Perú 2011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2736304"/>
          </a:xfrm>
        </p:spPr>
        <p:txBody>
          <a:bodyPr/>
          <a:lstStyle/>
          <a:p>
            <a:r>
              <a:rPr lang="es-ES" dirty="0" smtClean="0"/>
              <a:t>Estaba previsto </a:t>
            </a:r>
            <a:r>
              <a:rPr lang="es-ES" dirty="0"/>
              <a:t>reunirnos en </a:t>
            </a:r>
            <a:r>
              <a:rPr lang="es-ES" dirty="0" smtClean="0"/>
              <a:t>Perú </a:t>
            </a:r>
            <a:r>
              <a:rPr lang="es-ES" dirty="0"/>
              <a:t>pero no se </a:t>
            </a:r>
            <a:r>
              <a:rPr lang="es-ES" dirty="0" smtClean="0"/>
              <a:t>logró concretar</a:t>
            </a:r>
            <a:r>
              <a:rPr lang="es-ES" dirty="0"/>
              <a:t> </a:t>
            </a:r>
            <a:r>
              <a:rPr lang="es-ES" dirty="0" smtClean="0"/>
              <a:t>porque el país anfitrión no pudo realizarla. </a:t>
            </a:r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endParaRPr lang="es-UY" dirty="0" smtClean="0"/>
          </a:p>
          <a:p>
            <a:pPr marL="0" indent="0">
              <a:buNone/>
            </a:pP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55710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dirty="0" smtClean="0"/>
              <a:t>6ª RIASA</a:t>
            </a:r>
            <a:br>
              <a:rPr lang="es-UY" dirty="0" smtClean="0"/>
            </a:br>
            <a:r>
              <a:rPr lang="es-UY" dirty="0" smtClean="0"/>
              <a:t>Uruguay 2013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00562" y="1600200"/>
            <a:ext cx="418623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 </a:t>
            </a:r>
          </a:p>
          <a:p>
            <a:r>
              <a:rPr lang="es-ES" dirty="0" smtClean="0"/>
              <a:t>Participaron: Argentina, Ecuador, Paraguay y Uruguay.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</a:t>
            </a:r>
            <a:r>
              <a:rPr lang="es-ES" dirty="0"/>
              <a:t>L</a:t>
            </a:r>
            <a:r>
              <a:rPr lang="es-ES" dirty="0" smtClean="0"/>
              <a:t>ema: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</a:t>
            </a:r>
            <a:r>
              <a:rPr lang="es-ES" b="1" dirty="0" smtClean="0"/>
              <a:t>Juntos seguimos los  pasos de </a:t>
            </a:r>
            <a:r>
              <a:rPr lang="es-ES" b="1" dirty="0" err="1" smtClean="0"/>
              <a:t>Lois</a:t>
            </a:r>
            <a:r>
              <a:rPr lang="es-ES" b="1" dirty="0" smtClean="0"/>
              <a:t> </a:t>
            </a:r>
            <a:endParaRPr lang="es-ES" b="1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12776"/>
            <a:ext cx="3643338" cy="478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00"/>
    </mc:Choice>
    <mc:Fallback xmlns="">
      <p:transition spd="slow" advTm="24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dirty="0" smtClean="0"/>
              <a:t>7ª RIASA</a:t>
            </a:r>
            <a:br>
              <a:rPr lang="es-UY" dirty="0" smtClean="0"/>
            </a:br>
            <a:r>
              <a:rPr lang="es-UY" dirty="0" smtClean="0"/>
              <a:t>Paraguay 2015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15498" y="1600200"/>
            <a:ext cx="4171302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Países: Argentina, Brasil, Bolivia, Ecuador, Paraguay, Perú y Uruguay</a:t>
            </a:r>
          </a:p>
          <a:p>
            <a:r>
              <a:rPr lang="es-ES" dirty="0" smtClean="0"/>
              <a:t>Lema: </a:t>
            </a:r>
            <a:r>
              <a:rPr lang="es-ES" b="1" dirty="0" smtClean="0"/>
              <a:t>Lazos de servicios para fortalecer el mensaje de esperanza de Al-Anon y Alateen </a:t>
            </a:r>
            <a:endParaRPr lang="es-ES" b="1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56792"/>
            <a:ext cx="3944026" cy="444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00"/>
    </mc:Choice>
    <mc:Fallback xmlns="">
      <p:transition spd="slow" advTm="21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8ª RIASA</a:t>
            </a:r>
            <a:br>
              <a:rPr lang="es-ES" dirty="0" smtClean="0"/>
            </a:br>
            <a:r>
              <a:rPr lang="es-ES" dirty="0" smtClean="0"/>
              <a:t>Ecuador 2017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0" y="1600200"/>
            <a:ext cx="4114800" cy="4525963"/>
          </a:xfrm>
        </p:spPr>
        <p:txBody>
          <a:bodyPr/>
          <a:lstStyle/>
          <a:p>
            <a:r>
              <a:rPr lang="es-ES" dirty="0" smtClean="0"/>
              <a:t> </a:t>
            </a:r>
          </a:p>
          <a:p>
            <a:r>
              <a:rPr lang="es-ES" dirty="0" smtClean="0"/>
              <a:t>Participaron: Argentina, Brasil, México, Paraguay y Uruguay</a:t>
            </a:r>
          </a:p>
          <a:p>
            <a:r>
              <a:rPr lang="es-ES" dirty="0" smtClean="0"/>
              <a:t>El lema elegido: </a:t>
            </a:r>
            <a:r>
              <a:rPr lang="es-ES" b="1" dirty="0" smtClean="0"/>
              <a:t>Unidos somos más </a:t>
            </a:r>
            <a:endParaRPr lang="es-ES" b="1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04" y="1412776"/>
            <a:ext cx="4220553" cy="487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00"/>
    </mc:Choice>
    <mc:Fallback xmlns="">
      <p:transition spd="slow" advTm="26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dirty="0" smtClean="0"/>
              <a:t>9ª RIASA</a:t>
            </a:r>
            <a:br>
              <a:rPr lang="es-UY" dirty="0" smtClean="0"/>
            </a:br>
            <a:r>
              <a:rPr lang="es-UY" dirty="0" smtClean="0"/>
              <a:t>México 2019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0" y="1600200"/>
            <a:ext cx="4114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Participaron: Brasil, Ecuador, México y Perú</a:t>
            </a:r>
          </a:p>
          <a:p>
            <a:r>
              <a:rPr lang="es-ES" dirty="0" smtClean="0"/>
              <a:t>El lema fue: </a:t>
            </a:r>
            <a:r>
              <a:rPr lang="es-ES" b="1" dirty="0" smtClean="0"/>
              <a:t>Enlazando experiencias de servicio en Iberoamérica </a:t>
            </a:r>
            <a:endParaRPr lang="es-ES" b="1" dirty="0"/>
          </a:p>
          <a:p>
            <a:endParaRPr lang="es-ES" dirty="0"/>
          </a:p>
        </p:txBody>
      </p:sp>
      <p:sp>
        <p:nvSpPr>
          <p:cNvPr id="24578" name="AutoShape 2" descr="blob:https://web.whatsapp.com/fb20db32-c198-40e9-880e-04a9c8c4341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4580" name="AutoShape 4" descr="blob:https://web.whatsapp.com/fb20db32-c198-40e9-880e-04a9c8c4341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657" y="1357299"/>
            <a:ext cx="389397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00"/>
    </mc:Choice>
    <mc:Fallback xmlns="">
      <p:transition spd="slow" advTm="18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mtClean="0"/>
              <a:t>Llegamos a la 10ª Riasa</a:t>
            </a:r>
            <a:endParaRPr lang="es-UY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3881"/>
            <a:ext cx="4038600" cy="4038600"/>
          </a:xfrm>
        </p:spPr>
      </p:pic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UY" dirty="0" smtClean="0"/>
              <a:t>Hoy realmente nos encontramos «Más Unidos que Nunca»</a:t>
            </a:r>
          </a:p>
          <a:p>
            <a:r>
              <a:rPr lang="es-UY" dirty="0" smtClean="0"/>
              <a:t>Participamos casi todos los países iberoamericanos</a:t>
            </a:r>
          </a:p>
          <a:p>
            <a:r>
              <a:rPr lang="es-UY" dirty="0" smtClean="0"/>
              <a:t>Estamos cumpliendo con el sueño de aquellos que comenzaron este camino. 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99691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725</Words>
  <Application>Microsoft Office PowerPoint</Application>
  <PresentationFormat>Presentación en pantalla (4:3)</PresentationFormat>
  <Paragraphs>76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R.I.A.S.A</vt:lpstr>
      <vt:lpstr>Que es la RIASA?</vt:lpstr>
      <vt:lpstr>¿Cómo surgió?</vt:lpstr>
      <vt:lpstr>Quienes participan?</vt:lpstr>
      <vt:lpstr>1ª RIASA Argentina 1999</vt:lpstr>
      <vt:lpstr>Mociones presentadas</vt:lpstr>
      <vt:lpstr>2 ª RIASA Colombia 2001</vt:lpstr>
      <vt:lpstr>3ª RIASA Brasil 2004</vt:lpstr>
      <vt:lpstr>4ª RIASA Argentina 2007</vt:lpstr>
      <vt:lpstr>5ª RIASA Argentina 2009</vt:lpstr>
      <vt:lpstr>Perú 2011</vt:lpstr>
      <vt:lpstr>6ª RIASA Uruguay 2013</vt:lpstr>
      <vt:lpstr>7ª RIASA Paraguay 2015</vt:lpstr>
      <vt:lpstr>8ª RIASA Ecuador 2017</vt:lpstr>
      <vt:lpstr>9ª RIASA México 2019</vt:lpstr>
      <vt:lpstr>Llegamos a la 10ª Riasa</vt:lpstr>
    </vt:vector>
  </TitlesOfParts>
  <Company>Windows XP Titan Ultimate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 de Windows</dc:creator>
  <cp:lastModifiedBy>Luffi</cp:lastModifiedBy>
  <cp:revision>37</cp:revision>
  <dcterms:created xsi:type="dcterms:W3CDTF">2020-07-29T23:18:11Z</dcterms:created>
  <dcterms:modified xsi:type="dcterms:W3CDTF">2021-10-12T15:32:52Z</dcterms:modified>
</cp:coreProperties>
</file>