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8" r:id="rId2"/>
    <p:sldId id="256" r:id="rId3"/>
    <p:sldId id="263" r:id="rId4"/>
    <p:sldId id="259" r:id="rId5"/>
    <p:sldId id="260" r:id="rId6"/>
    <p:sldId id="257" r:id="rId7"/>
    <p:sldId id="264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13" y="-60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E7F9E-7748-4B01-9AE5-DF0F34980E22}" type="datetimeFigureOut">
              <a:rPr lang="es-AR" smtClean="0"/>
              <a:t>24/08/2018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A8BD2-56F4-43E3-8105-698CD2E50BC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225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A8BD2-56F4-43E3-8105-698CD2E50BCE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689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24/08/2018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2636912"/>
            <a:ext cx="6743248" cy="1440160"/>
          </a:xfrm>
        </p:spPr>
        <p:txBody>
          <a:bodyPr>
            <a:noAutofit/>
          </a:bodyPr>
          <a:lstStyle/>
          <a:p>
            <a:r>
              <a:rPr lang="es-AR" sz="5400" b="1" dirty="0" smtClean="0">
                <a:latin typeface="Candara" panose="020E0502030303020204" pitchFamily="34" charset="0"/>
              </a:rPr>
              <a:t>Pautas para apadrinar a grupos sin distrito</a:t>
            </a:r>
            <a:endParaRPr lang="es-AR" sz="5400" b="1" dirty="0">
              <a:latin typeface="Candara" panose="020E0502030303020204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381432" y="9807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39552" y="46531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400" i="1" dirty="0" smtClean="0">
                <a:latin typeface="Candara" panose="020E0502030303020204" pitchFamily="34" charset="0"/>
              </a:rPr>
              <a:t>Elaboradas por el Comité del Interior</a:t>
            </a:r>
          </a:p>
          <a:p>
            <a:r>
              <a:rPr lang="es-AR" sz="3400" i="1" dirty="0" smtClean="0">
                <a:latin typeface="Candara" panose="020E0502030303020204" pitchFamily="34" charset="0"/>
              </a:rPr>
              <a:t>de la Oficina de Servicios Generales</a:t>
            </a:r>
            <a:endParaRPr lang="es-AR" sz="3400" i="1" dirty="0">
              <a:latin typeface="Candara" panose="020E0502030303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2" t="35313" r="34187" b="48125"/>
          <a:stretch/>
        </p:blipFill>
        <p:spPr bwMode="auto">
          <a:xfrm>
            <a:off x="1763688" y="424860"/>
            <a:ext cx="5544616" cy="150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56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3560" y="548680"/>
            <a:ext cx="820691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800" b="1" i="1" dirty="0" smtClean="0"/>
              <a:t>Comunicarse</a:t>
            </a:r>
          </a:p>
          <a:p>
            <a:endParaRPr lang="es-AR" sz="2800" dirty="0" smtClean="0"/>
          </a:p>
          <a:p>
            <a:endParaRPr lang="es-AR" sz="2800" dirty="0" smtClean="0"/>
          </a:p>
          <a:p>
            <a:pPr algn="ctr"/>
            <a:r>
              <a:rPr lang="es-AR" sz="2800" dirty="0" smtClean="0"/>
              <a:t>Establecer contacto telefónico, vía mail o vía whatsapp con el referente de grupo. Solicitar datos de contacto al Comité del Interior. </a:t>
            </a:r>
          </a:p>
          <a:p>
            <a:pPr algn="ctr"/>
            <a:endParaRPr lang="es-AR" sz="2800" dirty="0" smtClean="0"/>
          </a:p>
          <a:p>
            <a:pPr algn="ctr"/>
            <a:r>
              <a:rPr lang="es-AR" sz="2800" dirty="0" smtClean="0"/>
              <a:t>Se sugiere que los primeros contactos se realicen vía telefónica para estrechar el vinculo. Luego se puede mantener la relación por mensaje de whatsapp, correo electrónico, Facebook o medios de comunicación futuros.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2294">
            <a:off x="6903065" y="293119"/>
            <a:ext cx="1058657" cy="132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0" t="6706" r="32000" b="17733"/>
          <a:stretch/>
        </p:blipFill>
        <p:spPr bwMode="auto">
          <a:xfrm>
            <a:off x="5943600" y="436215"/>
            <a:ext cx="651520" cy="103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85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05488" y="548680"/>
            <a:ext cx="80709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4800" b="1" i="1" dirty="0" smtClean="0"/>
              <a:t>Comunicarse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sz="2800" dirty="0"/>
          </a:p>
          <a:p>
            <a:endParaRPr lang="es-AR" sz="2800" dirty="0" smtClean="0"/>
          </a:p>
          <a:p>
            <a:pPr algn="ctr"/>
            <a:r>
              <a:rPr lang="es-AR" sz="2800" dirty="0" smtClean="0"/>
              <a:t>El </a:t>
            </a:r>
            <a:r>
              <a:rPr lang="es-AR" sz="2800" dirty="0"/>
              <a:t>primer contacto con el referente del grupo sin distrito sería para preguntar cómo están los miembros del grupo, qué </a:t>
            </a:r>
            <a:r>
              <a:rPr lang="es-AR" sz="2800" dirty="0" smtClean="0"/>
              <a:t>literatura tienen, </a:t>
            </a:r>
            <a:r>
              <a:rPr lang="es-AR" sz="2800" dirty="0"/>
              <a:t>cuántas personas concurren y todas las preguntas </a:t>
            </a:r>
            <a:r>
              <a:rPr lang="es-AR" sz="2800" dirty="0" smtClean="0"/>
              <a:t>que sean pertinentes para </a:t>
            </a:r>
            <a:r>
              <a:rPr lang="es-AR" sz="2800" dirty="0"/>
              <a:t>conocer </a:t>
            </a:r>
            <a:r>
              <a:rPr lang="es-AR" sz="2800" dirty="0" smtClean="0"/>
              <a:t>el grupo </a:t>
            </a:r>
            <a:r>
              <a:rPr lang="es-AR" sz="2800" dirty="0"/>
              <a:t>de modo general.  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0" t="6706" r="32000" b="17733"/>
          <a:stretch/>
        </p:blipFill>
        <p:spPr bwMode="auto">
          <a:xfrm rot="20514135">
            <a:off x="808927" y="4687134"/>
            <a:ext cx="914290" cy="145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9354">
            <a:off x="7123717" y="380664"/>
            <a:ext cx="1125656" cy="130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8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53500"/>
            <a:ext cx="1224136" cy="170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07504" y="374461"/>
            <a:ext cx="878497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500" b="1" i="1" dirty="0" smtClean="0"/>
              <a:t>Sugerir </a:t>
            </a:r>
            <a:r>
              <a:rPr lang="es-AR" sz="4500" b="1" i="1" dirty="0" smtClean="0"/>
              <a:t>completar la biblioteca Al-Anon/Alateen</a:t>
            </a:r>
            <a:endParaRPr lang="es-AR" sz="4500" b="1" i="1" dirty="0" smtClean="0"/>
          </a:p>
          <a:p>
            <a:endParaRPr lang="es-ES" sz="1400" dirty="0" smtClean="0"/>
          </a:p>
          <a:p>
            <a:endParaRPr lang="es-ES" sz="1400" dirty="0"/>
          </a:p>
          <a:p>
            <a:endParaRPr lang="es-AR" sz="1400" dirty="0" smtClean="0"/>
          </a:p>
          <a:p>
            <a:pPr algn="ctr"/>
            <a:r>
              <a:rPr lang="es-AR" sz="2600" dirty="0" smtClean="0"/>
              <a:t>Recodar la </a:t>
            </a:r>
            <a:r>
              <a:rPr lang="es-AR" sz="2600" dirty="0"/>
              <a:t>importancia de practicar el principio de autosuficiencia en todos los aspectos.</a:t>
            </a:r>
          </a:p>
          <a:p>
            <a:pPr algn="ctr"/>
            <a:r>
              <a:rPr lang="es-AR" sz="2600" dirty="0" smtClean="0"/>
              <a:t>Sólo </a:t>
            </a:r>
            <a:r>
              <a:rPr lang="es-AR" sz="2600" dirty="0" smtClean="0"/>
              <a:t>si fuera necesario se sugiere apoyar al grupo que se apadrina a  </a:t>
            </a:r>
            <a:r>
              <a:rPr lang="es-AR" sz="2600" dirty="0"/>
              <a:t>completar la biblioteca de </a:t>
            </a:r>
            <a:r>
              <a:rPr lang="es-AR" sz="2600" dirty="0" smtClean="0"/>
              <a:t>Al-Anon/Alateen</a:t>
            </a:r>
            <a:r>
              <a:rPr lang="es-AR" sz="2600" dirty="0"/>
              <a:t> </a:t>
            </a:r>
            <a:r>
              <a:rPr lang="es-AR" sz="2600" dirty="0" smtClean="0"/>
              <a:t>obsequiando algún libro o folleto.</a:t>
            </a:r>
            <a:endParaRPr lang="es-AR" sz="2600" dirty="0"/>
          </a:p>
        </p:txBody>
      </p:sp>
      <p:pic>
        <p:nvPicPr>
          <p:cNvPr id="3074" name="Picture 2" descr="Resultado de imagen para libros alan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2" r="12497"/>
          <a:stretch/>
        </p:blipFill>
        <p:spPr bwMode="auto">
          <a:xfrm>
            <a:off x="395536" y="4509120"/>
            <a:ext cx="1359845" cy="184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4" t="14654" r="9366" b="13885"/>
          <a:stretch/>
        </p:blipFill>
        <p:spPr bwMode="auto">
          <a:xfrm>
            <a:off x="1763688" y="4543619"/>
            <a:ext cx="1409102" cy="176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1" t="4906" r="11298" b="5455"/>
          <a:stretch/>
        </p:blipFill>
        <p:spPr bwMode="auto">
          <a:xfrm>
            <a:off x="3285712" y="4509120"/>
            <a:ext cx="1214280" cy="173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t="14357" r="13598" b="13145"/>
          <a:stretch/>
        </p:blipFill>
        <p:spPr bwMode="auto">
          <a:xfrm>
            <a:off x="4624184" y="4551336"/>
            <a:ext cx="1177053" cy="168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t="16139" r="12329" b="13922"/>
          <a:stretch/>
        </p:blipFill>
        <p:spPr bwMode="auto">
          <a:xfrm>
            <a:off x="5822197" y="4515090"/>
            <a:ext cx="1321324" cy="179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326" y="4592910"/>
            <a:ext cx="1154098" cy="164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2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282128"/>
            <a:ext cx="86616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400" b="1" i="1" dirty="0" smtClean="0"/>
              <a:t>Motivar a la participación</a:t>
            </a:r>
          </a:p>
          <a:p>
            <a:endParaRPr lang="es-AR" sz="2800" dirty="0"/>
          </a:p>
          <a:p>
            <a:pPr algn="ctr"/>
            <a:r>
              <a:rPr lang="es-AR" sz="3200" dirty="0" smtClean="0"/>
              <a:t>Alentar a que los miembros participen en encuentros, seminarios, jornadas, </a:t>
            </a:r>
          </a:p>
          <a:p>
            <a:pPr algn="ctr"/>
            <a:r>
              <a:rPr lang="es-AR" sz="3200" dirty="0" smtClean="0"/>
              <a:t>Conferencia de Servicio Nacional. Transmitir lo enriquecedor que puede resultar asistir a diferentes encuentros y conocer otras experiencias</a:t>
            </a:r>
            <a:r>
              <a:rPr lang="es-AR" sz="2800" dirty="0" smtClean="0"/>
              <a:t>.</a:t>
            </a:r>
            <a:endParaRPr lang="es-AR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23107"/>
            <a:ext cx="2756992" cy="188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23106"/>
            <a:ext cx="2514952" cy="188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7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332656"/>
            <a:ext cx="77768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800" b="1" i="1" dirty="0" smtClean="0"/>
              <a:t>Guiar en el servicio</a:t>
            </a:r>
          </a:p>
          <a:p>
            <a:endParaRPr lang="es-AR" sz="2800" dirty="0"/>
          </a:p>
          <a:p>
            <a:pPr algn="ctr"/>
            <a:r>
              <a:rPr lang="es-AR" sz="2800" dirty="0" smtClean="0"/>
              <a:t>Compartir con los miembros del grupo sin distrito las guías de coordinación de grupo (en primera instancia) y cuando sea necesario las guías correspondientes a otros servicios.</a:t>
            </a:r>
          </a:p>
          <a:p>
            <a:pPr algn="ctr"/>
            <a:r>
              <a:rPr lang="es-AR" sz="2800" dirty="0" smtClean="0"/>
              <a:t>Alentarlos a difundir la existencia de Al-Anon/Alateen en la zona</a:t>
            </a:r>
            <a:endParaRPr lang="es-AR" sz="2800" dirty="0"/>
          </a:p>
        </p:txBody>
      </p:sp>
      <p:sp>
        <p:nvSpPr>
          <p:cNvPr id="4" name="3 Rectángulo"/>
          <p:cNvSpPr/>
          <p:nvPr/>
        </p:nvSpPr>
        <p:spPr>
          <a:xfrm>
            <a:off x="467544" y="4149080"/>
            <a:ext cx="80648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Guías a seguir</a:t>
            </a:r>
            <a:endParaRPr lang="es-E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5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2544590">
            <a:off x="1114423" y="5267019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6175682">
            <a:off x="2369440" y="5289798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2214143">
            <a:off x="3641338" y="5264006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6175682">
            <a:off x="4909312" y="5289799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2214143">
            <a:off x="6089610" y="5274692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Resultado de imagen para huellas de pi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7032" r="10101" b="13470"/>
          <a:stretch/>
        </p:blipFill>
        <p:spPr bwMode="auto">
          <a:xfrm rot="6476007">
            <a:off x="7383028" y="5275796"/>
            <a:ext cx="857136" cy="78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779912" y="370643"/>
            <a:ext cx="518457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800" b="1" i="1" dirty="0" smtClean="0"/>
              <a:t>Visitar</a:t>
            </a:r>
          </a:p>
          <a:p>
            <a:r>
              <a:rPr lang="es-AR" sz="4800" b="1" i="1" dirty="0" smtClean="0"/>
              <a:t>    el grupo</a:t>
            </a:r>
          </a:p>
          <a:p>
            <a:endParaRPr lang="es-AR" sz="2800" dirty="0"/>
          </a:p>
          <a:p>
            <a:pPr algn="ctr">
              <a:lnSpc>
                <a:spcPct val="150000"/>
              </a:lnSpc>
            </a:pPr>
            <a:r>
              <a:rPr lang="es-AR" sz="2800" dirty="0"/>
              <a:t>L</a:t>
            </a:r>
            <a:r>
              <a:rPr lang="es-AR" sz="2800" dirty="0" smtClean="0"/>
              <a:t>a posibilidad de visitar personalmente al grupo que apadrinan es una forma más de acompañar y fortalecer a los miembros que constituyen a ese grupo. </a:t>
            </a:r>
            <a:endParaRPr lang="es-AR" sz="2800" dirty="0"/>
          </a:p>
        </p:txBody>
      </p:sp>
      <p:pic>
        <p:nvPicPr>
          <p:cNvPr id="6148" name="Picture 4" descr="Resultado de imagen para mapa argentin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 t="8982" r="3328" b="2911"/>
          <a:stretch/>
        </p:blipFill>
        <p:spPr bwMode="auto">
          <a:xfrm>
            <a:off x="251520" y="830317"/>
            <a:ext cx="3312368" cy="50186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t="9321" r="15405" b="20170"/>
          <a:stretch/>
        </p:blipFill>
        <p:spPr bwMode="auto">
          <a:xfrm rot="21114186">
            <a:off x="7485681" y="305869"/>
            <a:ext cx="1411977" cy="104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09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476672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AR" sz="4000" b="1" i="1" dirty="0" smtClean="0"/>
              <a:t>Mantener contacto frecuente con el Comité del Interior</a:t>
            </a:r>
          </a:p>
          <a:p>
            <a:endParaRPr lang="es-AR" sz="2800" dirty="0"/>
          </a:p>
          <a:p>
            <a:pPr algn="ctr">
              <a:lnSpc>
                <a:spcPct val="150000"/>
              </a:lnSpc>
            </a:pPr>
            <a:r>
              <a:rPr lang="es-AR" sz="2800" dirty="0" smtClean="0"/>
              <a:t>Es importante que tengan </a:t>
            </a:r>
            <a:r>
              <a:rPr lang="es-AR" sz="2800" dirty="0"/>
              <a:t>en </a:t>
            </a:r>
            <a:r>
              <a:rPr lang="es-AR" sz="2800" dirty="0" smtClean="0"/>
              <a:t>cuenta este aspecto. El Comité debería estar informado acerca de como esta funcionando cada grupo que apadrinan y si tienen dificultades en el apadrinamiento se pueden acercar a cada reunión mensual que tenemos en la </a:t>
            </a:r>
          </a:p>
          <a:p>
            <a:pPr algn="ctr">
              <a:lnSpc>
                <a:spcPct val="150000"/>
              </a:lnSpc>
            </a:pPr>
            <a:r>
              <a:rPr lang="es-AR" sz="2800" dirty="0" smtClean="0"/>
              <a:t>Oficina de Servicio Generales. </a:t>
            </a:r>
            <a:r>
              <a:rPr lang="es-AR" sz="2800" dirty="0"/>
              <a:t> 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5377">
            <a:off x="7688852" y="1206366"/>
            <a:ext cx="1030330" cy="103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5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2120" y="116632"/>
            <a:ext cx="8398352" cy="6717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AR" sz="3400" dirty="0" smtClean="0"/>
              <a:t>En resumen, el apadrinamiento consiste en </a:t>
            </a:r>
            <a:r>
              <a:rPr lang="es-AR" sz="3400" b="1" dirty="0" smtClean="0"/>
              <a:t>estar </a:t>
            </a:r>
            <a:r>
              <a:rPr lang="es-AR" sz="3400" b="1" dirty="0"/>
              <a:t>en contacto </a:t>
            </a:r>
            <a:r>
              <a:rPr lang="es-AR" sz="3400" b="1" dirty="0" smtClean="0"/>
              <a:t>para apoyar al grupo</a:t>
            </a:r>
            <a:r>
              <a:rPr lang="es-AR" sz="3400" dirty="0" smtClean="0"/>
              <a:t>. Se trata de </a:t>
            </a:r>
            <a:r>
              <a:rPr lang="es-AR" sz="3400" b="1" dirty="0" smtClean="0"/>
              <a:t>aplicar los principios y herramientas del programa</a:t>
            </a:r>
            <a:r>
              <a:rPr lang="es-AR" sz="3400" dirty="0" smtClean="0"/>
              <a:t> de manera creativa.</a:t>
            </a:r>
          </a:p>
          <a:p>
            <a:pPr algn="ctr">
              <a:lnSpc>
                <a:spcPct val="150000"/>
              </a:lnSpc>
            </a:pPr>
            <a:endParaRPr lang="es-AR" sz="500" dirty="0" smtClean="0"/>
          </a:p>
          <a:p>
            <a:pPr algn="ctr">
              <a:lnSpc>
                <a:spcPct val="150000"/>
              </a:lnSpc>
            </a:pPr>
            <a:r>
              <a:rPr lang="es-ES" sz="3400" dirty="0" smtClean="0"/>
              <a:t>El apadrinamiento NO es hacer por el grupo lo que el grupo tiene que hacer por si mismo.</a:t>
            </a:r>
            <a:endParaRPr lang="es-AR" sz="3400" dirty="0" smtClean="0"/>
          </a:p>
        </p:txBody>
      </p:sp>
    </p:spTree>
    <p:extLst>
      <p:ext uri="{BB962C8B-B14F-4D97-AF65-F5344CB8AC3E}">
        <p14:creationId xmlns:p14="http://schemas.microsoft.com/office/powerpoint/2010/main" val="32930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260648"/>
            <a:ext cx="867645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s-AR" sz="3400" dirty="0" smtClean="0"/>
              <a:t>Estas pautas elaboradas por el </a:t>
            </a:r>
          </a:p>
          <a:p>
            <a:pPr lvl="1" algn="ctr">
              <a:lnSpc>
                <a:spcPct val="150000"/>
              </a:lnSpc>
            </a:pPr>
            <a:r>
              <a:rPr lang="es-AR" sz="3400" dirty="0" smtClean="0"/>
              <a:t>Comité del Interior de la </a:t>
            </a:r>
          </a:p>
          <a:p>
            <a:pPr lvl="1" algn="ctr">
              <a:lnSpc>
                <a:spcPct val="150000"/>
              </a:lnSpc>
            </a:pPr>
            <a:r>
              <a:rPr lang="es-AR" sz="3400" dirty="0" smtClean="0"/>
              <a:t>Oficina de Servicios Generales</a:t>
            </a:r>
          </a:p>
          <a:p>
            <a:pPr lvl="1" algn="ctr">
              <a:lnSpc>
                <a:spcPct val="150000"/>
              </a:lnSpc>
            </a:pPr>
            <a:r>
              <a:rPr lang="es-AR" sz="3400" dirty="0" smtClean="0"/>
              <a:t>surgen a partir de la experiencia adquirida gracias al servicio.</a:t>
            </a:r>
          </a:p>
          <a:p>
            <a:pPr lvl="1" algn="ctr">
              <a:lnSpc>
                <a:spcPct val="150000"/>
              </a:lnSpc>
            </a:pPr>
            <a:endParaRPr lang="es-AR" sz="3400" dirty="0" smtClean="0"/>
          </a:p>
          <a:p>
            <a:pPr algn="ctr">
              <a:lnSpc>
                <a:spcPct val="150000"/>
              </a:lnSpc>
            </a:pPr>
            <a:r>
              <a:rPr lang="es-AR" sz="2800" i="1" dirty="0" smtClean="0"/>
              <a:t>Si tenés alguna duda podes escribirnos a </a:t>
            </a:r>
          </a:p>
          <a:p>
            <a:pPr algn="ctr">
              <a:lnSpc>
                <a:spcPct val="150000"/>
              </a:lnSpc>
            </a:pPr>
            <a:r>
              <a:rPr lang="es-AR" sz="2800" i="1" dirty="0" smtClean="0"/>
              <a:t>c_interior@alanon.org.ar</a:t>
            </a:r>
            <a:endParaRPr lang="es-AR" sz="2800" i="1" dirty="0"/>
          </a:p>
        </p:txBody>
      </p:sp>
    </p:spTree>
    <p:extLst>
      <p:ext uri="{BB962C8B-B14F-4D97-AF65-F5344CB8AC3E}">
        <p14:creationId xmlns:p14="http://schemas.microsoft.com/office/powerpoint/2010/main" val="21860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837</TotalTime>
  <Words>416</Words>
  <Application>Microsoft Office PowerPoint</Application>
  <PresentationFormat>Presentación en pantalla (4:3)</PresentationFormat>
  <Paragraphs>47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Civil</vt:lpstr>
      <vt:lpstr>Pautas para apadrinar a grupos sin distrito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</dc:creator>
  <cp:lastModifiedBy>Pcx2</cp:lastModifiedBy>
  <cp:revision>78</cp:revision>
  <dcterms:created xsi:type="dcterms:W3CDTF">2018-07-09T16:06:21Z</dcterms:created>
  <dcterms:modified xsi:type="dcterms:W3CDTF">2018-08-25T01:37:14Z</dcterms:modified>
</cp:coreProperties>
</file>